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2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9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9">
          <p15:clr>
            <a:srgbClr val="A4A3A4"/>
          </p15:clr>
        </p15:guide>
        <p15:guide id="2" orient="horz" pos="573">
          <p15:clr>
            <a:srgbClr val="A4A3A4"/>
          </p15:clr>
        </p15:guide>
        <p15:guide id="3" orient="horz" pos="708">
          <p15:clr>
            <a:srgbClr val="A4A3A4"/>
          </p15:clr>
        </p15:guide>
        <p15:guide id="4" orient="horz" pos="844">
          <p15:clr>
            <a:srgbClr val="A4A3A4"/>
          </p15:clr>
        </p15:guide>
        <p15:guide id="5" orient="horz" pos="3974">
          <p15:clr>
            <a:srgbClr val="A4A3A4"/>
          </p15:clr>
        </p15:guide>
        <p15:guide id="6" pos="2880">
          <p15:clr>
            <a:srgbClr val="A4A3A4"/>
          </p15:clr>
        </p15:guide>
        <p15:guide id="7" pos="249">
          <p15:clr>
            <a:srgbClr val="A4A3A4"/>
          </p15:clr>
        </p15:guide>
        <p15:guide id="8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6"/>
    <a:srgbClr val="92D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1" autoAdjust="0"/>
    <p:restoredTop sz="94660"/>
  </p:normalViewPr>
  <p:slideViewPr>
    <p:cSldViewPr snapToGrid="0">
      <p:cViewPr varScale="1">
        <p:scale>
          <a:sx n="51" d="100"/>
          <a:sy n="51" d="100"/>
        </p:scale>
        <p:origin x="-606" y="-96"/>
      </p:cViewPr>
      <p:guideLst>
        <p:guide orient="horz" pos="209"/>
        <p:guide orient="horz" pos="573"/>
        <p:guide orient="horz" pos="708"/>
        <p:guide orient="horz" pos="844"/>
        <p:guide orient="horz" pos="3974"/>
        <p:guide pos="2880"/>
        <p:guide pos="249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77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AFAF2-D7BA-4AEA-84E3-1406EC70C13B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71BAD-6C5B-495C-BAAB-E794AFBD4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663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02038-15A2-4A85-9B84-24A553B8FA80}" type="datetimeFigureOut">
              <a:rPr lang="en-US" smtClean="0"/>
              <a:pPr/>
              <a:t>11/27/2013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041F-C68E-4482-AE61-C8E807DA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5397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5041F-C68E-4482-AE61-C8E807DADE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tags" Target="../tags/tag6.xml"/><Relationship Id="rId7" Type="http://schemas.openxmlformats.org/officeDocument/2006/relationships/oleObject" Target="../embeddings/oleObject1.bin"/><Relationship Id="rId2" Type="http://schemas.openxmlformats.org/officeDocument/2006/relationships/tags" Target="../tags/tag5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Rectangle 2" hidden="1"/>
          <p:cNvGraphicFramePr>
            <a:graphicFrameLocks/>
          </p:cNvGraphicFramePr>
          <p:nvPr/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2076" name="think-cell Slide" r:id="rId7" imgW="0" imgH="0" progId="">
              <p:embed/>
            </p:oleObj>
          </a:graphicData>
        </a:graphic>
      </p:graphicFrame>
      <p:pic>
        <p:nvPicPr>
          <p:cNvPr id="26" name="Picture 5" descr="DEL_PRI_RGB"/>
          <p:cNvPicPr>
            <a:picLocks noChangeArrowheads="1"/>
          </p:cNvPicPr>
          <p:nvPr userDrawn="1">
            <p:custDataLst>
              <p:tags r:id="rId2"/>
            </p:custDataLst>
          </p:nvPr>
        </p:nvPicPr>
        <p:blipFill>
          <a:blip r:embed="rId8" cstate="print"/>
          <a:srcRect l="7785" t="27351" r="9871" b="25598"/>
          <a:stretch>
            <a:fillRect/>
          </a:stretch>
        </p:blipFill>
        <p:spPr bwMode="auto">
          <a:xfrm>
            <a:off x="248177" y="236536"/>
            <a:ext cx="23463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Placeholder 1"/>
          <p:cNvSpPr>
            <a:spLocks noGrp="1"/>
          </p:cNvSpPr>
          <p:nvPr>
            <p:ph type="ctrTitle" hasCustomPrompt="1"/>
            <p:custDataLst>
              <p:tags r:id="rId3"/>
            </p:custDataLst>
          </p:nvPr>
        </p:nvSpPr>
        <p:spPr>
          <a:xfrm>
            <a:off x="1142820" y="2886327"/>
            <a:ext cx="6803466" cy="359073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marR="0" indent="0" defTabSz="957998" rtl="0" eaLnBrk="0" fontAlgn="base" latinLnBrk="0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  <a:tabLst/>
              <a:defRPr sz="2800" b="0" baseline="0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 lvl="0"/>
            <a:r>
              <a:rPr lang="en-US" noProof="0" dirty="0" smtClean="0"/>
              <a:t>Title – Times New Roman 28pt (One line only)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subTitle" idx="1" hasCustomPrompt="1"/>
            <p:custDataLst>
              <p:tags r:id="rId4"/>
            </p:custDataLst>
          </p:nvPr>
        </p:nvSpPr>
        <p:spPr>
          <a:xfrm>
            <a:off x="395288" y="6081917"/>
            <a:ext cx="2093522" cy="22839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>
            <a:lvl1pPr marL="0" indent="0"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  <a:defRPr b="1" smtClean="0">
                <a:solidFill>
                  <a:schemeClr val="tx2"/>
                </a:solidFill>
              </a:defRPr>
            </a:lvl1pPr>
          </a:lstStyle>
          <a:p>
            <a:pPr eaLnBrk="1" hangingPunct="1">
              <a:lnSpc>
                <a:spcPct val="106000"/>
              </a:lnSpc>
              <a:spcBef>
                <a:spcPct val="15000"/>
              </a:spcBef>
              <a:buFont typeface="Wingdings 2" pitchFamily="18" charset="2"/>
              <a:buNone/>
            </a:pPr>
            <a:r>
              <a:rPr lang="en-GB" dirty="0" smtClean="0"/>
              <a:t>Location, </a:t>
            </a:r>
            <a:r>
              <a:rPr lang="en-GB" dirty="0" err="1" smtClean="0"/>
              <a:t>dd</a:t>
            </a:r>
            <a:r>
              <a:rPr lang="en-GB" dirty="0" smtClean="0"/>
              <a:t> Month </a:t>
            </a:r>
            <a:r>
              <a:rPr lang="en-GB" dirty="0" err="1" smtClean="0"/>
              <a:t>yyyy</a:t>
            </a:r>
            <a:endParaRPr lang="en-GB" dirty="0"/>
          </a:p>
        </p:txBody>
      </p:sp>
      <p:sp>
        <p:nvSpPr>
          <p:cNvPr id="13" name="Text Placeholder 28"/>
          <p:cNvSpPr>
            <a:spLocks noGrp="1"/>
          </p:cNvSpPr>
          <p:nvPr>
            <p:ph type="body" sz="quarter" idx="10" hasCustomPrompt="1"/>
            <p:custDataLst>
              <p:tags r:id="rId5"/>
            </p:custDataLst>
          </p:nvPr>
        </p:nvSpPr>
        <p:spPr>
          <a:xfrm>
            <a:off x="1142820" y="3268720"/>
            <a:ext cx="4972643" cy="3590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lvl="0"/>
            <a:r>
              <a:rPr lang="en-US" noProof="0" dirty="0" smtClean="0"/>
              <a:t>Subtitle – Times New Roman 28pt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50574150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000" y="1123199"/>
            <a:ext cx="8352000" cy="5185525"/>
          </a:xfrm>
          <a:prstGeom prst="rect">
            <a:avLst/>
          </a:prstGeom>
        </p:spPr>
        <p:txBody>
          <a:bodyPr lIns="36000" tIns="36000" rIns="36000" bIns="36000">
            <a:noAutofit/>
          </a:bodyPr>
          <a:lstStyle>
            <a:lvl2pPr marL="360000" indent="-180000">
              <a:defRPr/>
            </a:lvl2pPr>
            <a:lvl3pPr marL="540000">
              <a:defRPr/>
            </a:lvl3pPr>
            <a:lvl4pPr marL="720000" indent="-180000">
              <a:defRPr/>
            </a:lvl4pPr>
            <a:lvl5pPr marL="900000" indent="-180975">
              <a:buFont typeface="Arial" pitchFamily="34" charset="0"/>
              <a:buChar char="•"/>
              <a:defRPr/>
            </a:lvl5pPr>
            <a:lvl6pPr marL="1080000" indent="-180000">
              <a:buFont typeface="Arial" pitchFamily="34" charset="0"/>
              <a:buChar char="–"/>
              <a:defRPr sz="1200"/>
            </a:lvl6pPr>
            <a:lvl7pPr marL="1260000" indent="-179388">
              <a:defRPr sz="1200"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15925" y="6554788"/>
            <a:ext cx="346075" cy="144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771523" y="6554788"/>
            <a:ext cx="432000" cy="1440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25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interexpo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15925" y="6554788"/>
            <a:ext cx="346075" cy="144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771523" y="6554788"/>
            <a:ext cx="432000" cy="1440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25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6000" y="1123199"/>
            <a:ext cx="4007834" cy="5185525"/>
          </a:xfrm>
          <a:prstGeom prst="rect">
            <a:avLst/>
          </a:prstGeom>
        </p:spPr>
        <p:txBody>
          <a:bodyPr lIns="36000" tIns="36000" rIns="36000" bIns="36000">
            <a:noAutofit/>
          </a:bodyPr>
          <a:lstStyle>
            <a:lvl2pPr marL="465750" indent="-285750">
              <a:defRPr lang="en-US" sz="1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>
              <a:defRPr/>
            </a:lvl3pPr>
            <a:lvl4pPr marL="720000" indent="-180000">
              <a:defRPr/>
            </a:lvl4pPr>
            <a:lvl5pPr marL="900000" indent="-180975">
              <a:buFont typeface="Arial" pitchFamily="34" charset="0"/>
              <a:buChar char="•"/>
              <a:defRPr/>
            </a:lvl5pPr>
            <a:lvl6pPr marL="1080000" indent="-180000">
              <a:buFont typeface="Arial" pitchFamily="34" charset="0"/>
              <a:buChar char="–"/>
              <a:defRPr sz="1200"/>
            </a:lvl6pPr>
            <a:lvl7pPr marL="1260000" indent="-179388">
              <a:defRPr sz="1200"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4740879" y="1123199"/>
            <a:ext cx="4007834" cy="5185525"/>
          </a:xfrm>
          <a:prstGeom prst="rect">
            <a:avLst/>
          </a:prstGeom>
        </p:spPr>
        <p:txBody>
          <a:bodyPr lIns="36000" tIns="36000" rIns="36000" bIns="36000">
            <a:noAutofit/>
          </a:bodyPr>
          <a:lstStyle>
            <a:lvl2pPr marL="465750" indent="-285750">
              <a:defRPr lang="en-US" sz="1400" kern="1200" dirty="0" smtClean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40000">
              <a:defRPr/>
            </a:lvl3pPr>
            <a:lvl4pPr marL="720000" indent="-180000">
              <a:defRPr/>
            </a:lvl4pPr>
            <a:lvl5pPr marL="900000" indent="-180975">
              <a:buFont typeface="Arial" pitchFamily="34" charset="0"/>
              <a:buChar char="•"/>
              <a:defRPr/>
            </a:lvl5pPr>
            <a:lvl6pPr marL="1080000" indent="-180000">
              <a:buFont typeface="Arial" pitchFamily="34" charset="0"/>
              <a:buChar char="–"/>
              <a:defRPr sz="1200"/>
            </a:lvl6pPr>
            <a:lvl7pPr marL="1260000" indent="-179388">
              <a:defRPr sz="1200"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15925" y="6554788"/>
            <a:ext cx="346075" cy="144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771523" y="6554788"/>
            <a:ext cx="432000" cy="1440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25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interexpo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Rectangle 2" hidden="1"/>
          <p:cNvGraphicFramePr>
            <a:graphicFrameLocks/>
          </p:cNvGraphicFramePr>
          <p:nvPr/>
        </p:nvGraphicFramePr>
        <p:xfrm>
          <a:off x="0" y="0"/>
          <a:ext cx="146050" cy="158750"/>
        </p:xfrm>
        <a:graphic>
          <a:graphicData uri="http://schemas.openxmlformats.org/presentationml/2006/ole">
            <p:oleObj spid="_x0000_s1052" name="think-cell Slide" r:id="rId4" imgW="0" imgH="0" progId="">
              <p:embed/>
            </p:oleObj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2820" y="2618107"/>
            <a:ext cx="6207508" cy="1256754"/>
          </a:xfrm>
        </p:spPr>
        <p:txBody>
          <a:bodyPr>
            <a:spAutoFit/>
          </a:bodyPr>
          <a:lstStyle>
            <a:lvl1pPr>
              <a:lnSpc>
                <a:spcPts val="4888"/>
              </a:lnSpc>
              <a:defRPr sz="5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xmlns="" val="157227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9"/>
          <p:cNvSpPr>
            <a:spLocks noGrp="1"/>
          </p:cNvSpPr>
          <p:nvPr>
            <p:ph type="sldNum" sz="quarter" idx="4"/>
            <p:custDataLst>
              <p:tags r:id="rId1"/>
            </p:custDataLst>
          </p:nvPr>
        </p:nvSpPr>
        <p:spPr>
          <a:xfrm>
            <a:off x="415925" y="6554788"/>
            <a:ext cx="346075" cy="144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3"/>
            <p:custDataLst>
              <p:tags r:id="rId2"/>
            </p:custDataLst>
          </p:nvPr>
        </p:nvSpPr>
        <p:spPr>
          <a:xfrm>
            <a:off x="771523" y="6554788"/>
            <a:ext cx="432000" cy="1440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25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interexpo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4834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6000" y="331788"/>
            <a:ext cx="8352000" cy="56101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 algn="l" defTabSz="957263" rtl="0" eaLnBrk="1" fontAlgn="base" hangingPunct="1">
              <a:lnSpc>
                <a:spcPct val="106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  <p:custDataLst>
              <p:tags r:id="rId9"/>
            </p:custDataLst>
          </p:nvPr>
        </p:nvSpPr>
        <p:spPr>
          <a:xfrm>
            <a:off x="415925" y="6554788"/>
            <a:ext cx="346075" cy="1440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lnSpc>
                <a:spcPts val="1125"/>
              </a:lnSpc>
              <a:defRPr sz="900" b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B3EB412-ADD0-4785-835D-74F14F7EE1C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3"/>
            <p:custDataLst>
              <p:tags r:id="rId10"/>
            </p:custDataLst>
          </p:nvPr>
        </p:nvSpPr>
        <p:spPr>
          <a:xfrm>
            <a:off x="771523" y="6554788"/>
            <a:ext cx="432000" cy="144000"/>
          </a:xfrm>
          <a:prstGeom prst="rect">
            <a:avLst/>
          </a:prstGeom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125"/>
              </a:lnSpc>
              <a:defRPr sz="8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05394" y="6554788"/>
            <a:ext cx="1505219" cy="129138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57998">
              <a:lnSpc>
                <a:spcPts val="1128"/>
              </a:lnSpc>
              <a:defRPr/>
            </a:pPr>
            <a:r>
              <a:rPr lang="en-US" sz="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© 2013 Deloitte The Netherlands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6" r:id="rId5"/>
    <p:sldLayoutId id="2147483655" r:id="rId6"/>
    <p:sldLayoutId id="2147483658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lang="en-US" sz="1800" b="1" kern="120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tabLst/>
        <a:defRPr sz="14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464775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40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20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3pPr>
      <a:lvl4pPr marL="712788" indent="-169863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120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893763" indent="-180975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200" kern="1200" dirty="0" smtClean="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5pPr>
      <a:lvl6pPr marL="12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1423512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35181" y="638373"/>
            <a:ext cx="7928263" cy="3590727"/>
          </a:xfrm>
        </p:spPr>
        <p:txBody>
          <a:bodyPr/>
          <a:lstStyle/>
          <a:p>
            <a:pPr algn="ctr"/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>BELASTING-</a:t>
            </a:r>
            <a:b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>PARADIJZEN ONDER</a:t>
            </a:r>
            <a:b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6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nl-NL" sz="6000" b="1" dirty="0" smtClean="0">
                <a:solidFill>
                  <a:schemeClr val="accent2">
                    <a:lumMod val="75000"/>
                  </a:schemeClr>
                </a:solidFill>
              </a:rPr>
              <a:t> VUUR</a:t>
            </a:r>
            <a: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nl-NL" sz="36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nl-NL" sz="3600" b="1" dirty="0">
              <a:solidFill>
                <a:srgbClr val="002776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287" y="5922083"/>
            <a:ext cx="2476640" cy="489108"/>
          </a:xfrm>
        </p:spPr>
        <p:txBody>
          <a:bodyPr/>
          <a:lstStyle/>
          <a:p>
            <a:r>
              <a:rPr lang="nl-NL" dirty="0" smtClean="0"/>
              <a:t>Prof. dr. Peter Kavelaars</a:t>
            </a:r>
          </a:p>
          <a:p>
            <a:r>
              <a:rPr lang="nl-NL" dirty="0" smtClean="0"/>
              <a:t>Den Haag, 27 november 2013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5245" y="4447309"/>
            <a:ext cx="8478983" cy="359073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rgbClr val="002776"/>
                </a:solidFill>
              </a:rPr>
              <a:t>ONTWIKKELINGEN IN </a:t>
            </a:r>
            <a:r>
              <a:rPr lang="nl-NL" b="1" dirty="0">
                <a:solidFill>
                  <a:srgbClr val="002776"/>
                </a:solidFill>
              </a:rPr>
              <a:t>DE EU/OESO</a:t>
            </a:r>
            <a:endParaRPr lang="nl-NL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995585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1788"/>
            <a:ext cx="8763000" cy="561012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POSITIE NEDERLAND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636" y="1672936"/>
            <a:ext cx="8332364" cy="4635788"/>
          </a:xfrm>
        </p:spPr>
        <p:txBody>
          <a:bodyPr/>
          <a:lstStyle/>
          <a:p>
            <a:r>
              <a:rPr lang="nl-NL" sz="2400" b="1" dirty="0" smtClean="0"/>
              <a:t>FISCALE AANTREKKELIJKHEID NEDERLAND</a:t>
            </a:r>
            <a:br>
              <a:rPr lang="nl-NL" sz="2400" b="1" dirty="0" smtClean="0"/>
            </a:br>
            <a:r>
              <a:rPr lang="nl-NL" sz="2400" b="1" dirty="0" smtClean="0"/>
              <a:t>- deelnemingsvrijstelling</a:t>
            </a:r>
            <a:br>
              <a:rPr lang="nl-NL" sz="2400" b="1" dirty="0" smtClean="0"/>
            </a:br>
            <a:r>
              <a:rPr lang="nl-NL" sz="2400" b="1" dirty="0" smtClean="0"/>
              <a:t>- </a:t>
            </a:r>
            <a:r>
              <a:rPr lang="nl-NL" sz="2400" b="1" dirty="0" err="1" smtClean="0"/>
              <a:t>rulings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- een bronheffing</a:t>
            </a:r>
            <a:br>
              <a:rPr lang="nl-NL" sz="2400" b="1" dirty="0" smtClean="0"/>
            </a:br>
            <a:r>
              <a:rPr lang="nl-NL" sz="2400" b="1" dirty="0" smtClean="0"/>
              <a:t>- groot verdragennetwerk</a:t>
            </a:r>
            <a:br>
              <a:rPr lang="nl-NL" sz="2400" b="1" dirty="0" smtClean="0"/>
            </a:br>
            <a:r>
              <a:rPr lang="nl-NL" sz="2400" b="1" dirty="0" smtClean="0"/>
              <a:t>- lage bronheffingen verdragen</a:t>
            </a:r>
          </a:p>
          <a:p>
            <a:pPr marL="0" indent="0">
              <a:buNone/>
            </a:pPr>
            <a:endParaRPr lang="nl-NL" sz="2400" b="1" dirty="0"/>
          </a:p>
          <a:p>
            <a:r>
              <a:rPr lang="nl-NL" sz="2400" b="1" dirty="0" smtClean="0"/>
              <a:t>DISCUSSIEPUNTEN NEDERLAND</a:t>
            </a:r>
            <a:br>
              <a:rPr lang="nl-NL" sz="2400" b="1" dirty="0" smtClean="0"/>
            </a:br>
            <a:r>
              <a:rPr lang="nl-NL" sz="2400" b="1" dirty="0" smtClean="0"/>
              <a:t>- fiscaal gunstige regelingen</a:t>
            </a:r>
            <a:br>
              <a:rPr lang="nl-NL" sz="2400" b="1" dirty="0" smtClean="0"/>
            </a:br>
            <a:r>
              <a:rPr lang="nl-NL" sz="2400" b="1" dirty="0" smtClean="0"/>
              <a:t>- brievenbusmaatschappijen</a:t>
            </a:r>
          </a:p>
          <a:p>
            <a:endParaRPr lang="nl-NL" sz="2000" b="1" dirty="0" smtClean="0"/>
          </a:p>
          <a:p>
            <a:endParaRPr lang="nl-NL" sz="20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13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4" y="135082"/>
            <a:ext cx="8873836" cy="757718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ONDERZOEK SEO/HFC</a:t>
            </a:r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8927"/>
            <a:ext cx="8915400" cy="5539797"/>
          </a:xfrm>
        </p:spPr>
        <p:txBody>
          <a:bodyPr/>
          <a:lstStyle/>
          <a:p>
            <a:r>
              <a:rPr lang="nl-NL" sz="1600" b="1" dirty="0" smtClean="0"/>
              <a:t>BIJZONDERE FINANCIËLE INSTELLINGEN: 12 000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HIERACHTER ZITTEN 8 500 INTERNATIONALE BEDRIJVEN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INGAANDE EN UITGAANDE INKOMENSSTROOM: € 4 000 MLD.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75% GROEPSLENINGEN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DIVIDEND-, RENTE- EN ROYALTYSTROOM</a:t>
            </a:r>
            <a:br>
              <a:rPr lang="nl-NL" sz="1600" b="1" dirty="0" smtClean="0"/>
            </a:br>
            <a:r>
              <a:rPr lang="nl-NL" sz="1600" b="1" dirty="0" smtClean="0"/>
              <a:t>- € 153 mld. inkomend (70% dividend)</a:t>
            </a:r>
            <a:br>
              <a:rPr lang="nl-NL" sz="1600" b="1" dirty="0" smtClean="0"/>
            </a:br>
            <a:r>
              <a:rPr lang="nl-NL" sz="1600" b="1" dirty="0" smtClean="0"/>
              <a:t>- € 125 mld. uitgaand (60% dividend)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DERVING BRONBELASTING DOOR ONTWIKKELINGSLANDEN TGV VERDRAGEN </a:t>
            </a:r>
            <a:br>
              <a:rPr lang="nl-NL" sz="1600" b="1" dirty="0" smtClean="0"/>
            </a:br>
            <a:r>
              <a:rPr lang="nl-NL" sz="1600" b="1" dirty="0" smtClean="0"/>
              <a:t>MET NEDERLAND: € 145 MLN.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BIJDRAGE AAN DE NEDERLANDSE ECONOMIE: € 3,2 MLD.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WERKGELEGENHEID: 8 800 – 13 000 FTE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SCHADUWBANKIEREN: € 1 450 MLD. BALANSTOTAAL </a:t>
            </a:r>
          </a:p>
          <a:p>
            <a:endParaRPr lang="nl-NL" sz="1600" b="1" dirty="0"/>
          </a:p>
          <a:p>
            <a:endParaRPr lang="nl-NL" sz="1600" b="1" dirty="0"/>
          </a:p>
          <a:p>
            <a:r>
              <a:rPr lang="nl-NL" sz="1600" dirty="0" smtClean="0"/>
              <a:t>: </a:t>
            </a:r>
            <a:endParaRPr lang="nl-NL" sz="1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731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708" y="252844"/>
            <a:ext cx="8457054" cy="748147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ONDERZOEK CPB (1)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3" y="1246909"/>
            <a:ext cx="8363537" cy="5061816"/>
          </a:xfrm>
        </p:spPr>
        <p:txBody>
          <a:bodyPr/>
          <a:lstStyle/>
          <a:p>
            <a:r>
              <a:rPr lang="nl-NL" sz="1600" b="1" dirty="0" smtClean="0"/>
              <a:t>NEDERLAND </a:t>
            </a:r>
            <a:r>
              <a:rPr lang="nl-NL" sz="1600" b="1" dirty="0"/>
              <a:t>GEEN </a:t>
            </a:r>
            <a:r>
              <a:rPr lang="nl-NL" sz="1600" b="1" dirty="0" smtClean="0"/>
              <a:t>BELASTINGPARADIJS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NEDERLAND </a:t>
            </a:r>
            <a:r>
              <a:rPr lang="nl-NL" sz="1600" b="1" dirty="0"/>
              <a:t>WEL </a:t>
            </a:r>
            <a:r>
              <a:rPr lang="nl-NL" sz="1600" b="1" dirty="0" smtClean="0"/>
              <a:t>DOORSLUISLAND</a:t>
            </a:r>
            <a:br>
              <a:rPr lang="nl-NL" sz="1600" b="1" dirty="0" smtClean="0"/>
            </a:br>
            <a:endParaRPr lang="nl-NL" sz="1600" b="1" dirty="0" smtClean="0"/>
          </a:p>
          <a:p>
            <a:r>
              <a:rPr lang="nl-NL" sz="1600" b="1" dirty="0" smtClean="0"/>
              <a:t>BELASTINGPARADIJZEN </a:t>
            </a:r>
            <a:r>
              <a:rPr lang="nl-NL" sz="1600" b="1" dirty="0"/>
              <a:t>ZIJN TIJDELIJKE </a:t>
            </a:r>
            <a:r>
              <a:rPr lang="nl-NL" sz="1600" b="1" dirty="0" smtClean="0"/>
              <a:t>EINDBESTEMMING</a:t>
            </a:r>
            <a:br>
              <a:rPr lang="nl-NL" sz="1600" b="1" dirty="0" smtClean="0"/>
            </a:br>
            <a:endParaRPr lang="nl-NL" sz="1600" b="1" dirty="0" smtClean="0"/>
          </a:p>
          <a:p>
            <a:r>
              <a:rPr lang="nl-NL" sz="1600" b="1" dirty="0" smtClean="0"/>
              <a:t>VERDRAG </a:t>
            </a:r>
            <a:r>
              <a:rPr lang="nl-NL" sz="1600" b="1" dirty="0"/>
              <a:t>LEIDT TOT </a:t>
            </a:r>
            <a:r>
              <a:rPr lang="nl-NL" sz="1600" b="1" dirty="0" smtClean="0"/>
              <a:t>20% </a:t>
            </a:r>
            <a:r>
              <a:rPr lang="nl-NL" sz="1600" b="1" dirty="0"/>
              <a:t>TOENAME DIRECTE BUITENLANDSE INVESTERINGEN (DBI</a:t>
            </a:r>
            <a:r>
              <a:rPr lang="nl-NL" sz="1600" b="1" dirty="0" smtClean="0"/>
              <a:t>)</a:t>
            </a:r>
            <a:br>
              <a:rPr lang="nl-NL" sz="1600" b="1" dirty="0" smtClean="0"/>
            </a:br>
            <a:endParaRPr lang="nl-NL" sz="1600" b="1" dirty="0" smtClean="0"/>
          </a:p>
          <a:p>
            <a:r>
              <a:rPr lang="nl-NL" sz="1600" b="1" dirty="0" smtClean="0"/>
              <a:t>TOENAME </a:t>
            </a:r>
            <a:r>
              <a:rPr lang="nl-NL" sz="1600" b="1" dirty="0"/>
              <a:t>UITGAANDE DBI 1984-2011: 33% BBP TOT 123% </a:t>
            </a:r>
            <a:r>
              <a:rPr lang="nl-NL" sz="1600" b="1" dirty="0" smtClean="0"/>
              <a:t>BBP</a:t>
            </a:r>
            <a:br>
              <a:rPr lang="nl-NL" sz="1600" b="1" dirty="0" smtClean="0"/>
            </a:br>
            <a:endParaRPr lang="nl-NL" sz="1600" b="1" dirty="0" smtClean="0"/>
          </a:p>
          <a:p>
            <a:r>
              <a:rPr lang="nl-NL" sz="1600" b="1" dirty="0" smtClean="0"/>
              <a:t>TOENAME </a:t>
            </a:r>
            <a:r>
              <a:rPr lang="nl-NL" sz="1600" b="1" dirty="0"/>
              <a:t>INKOMENDE DBI: VERGELIJKBAAR MAAR IETS </a:t>
            </a:r>
            <a:r>
              <a:rPr lang="nl-NL" sz="1600" b="1" dirty="0" smtClean="0"/>
              <a:t>LAGER</a:t>
            </a:r>
            <a:br>
              <a:rPr lang="nl-NL" sz="1600" b="1" dirty="0" smtClean="0"/>
            </a:br>
            <a:endParaRPr lang="nl-NL" sz="1600" b="1" dirty="0" smtClean="0"/>
          </a:p>
          <a:p>
            <a:r>
              <a:rPr lang="nl-NL" sz="1600" b="1" dirty="0" smtClean="0"/>
              <a:t>DBI-VOORRADEN</a:t>
            </a:r>
            <a:r>
              <a:rPr lang="nl-NL" sz="1600" b="1" dirty="0"/>
              <a:t>: INDIEN INCLUSIEF BFI: VIJFMAAL </a:t>
            </a:r>
            <a:r>
              <a:rPr lang="nl-NL" sz="1600" b="1" dirty="0" smtClean="0"/>
              <a:t>HOGER</a:t>
            </a:r>
          </a:p>
          <a:p>
            <a:endParaRPr lang="nl-NL" sz="1600" b="1" dirty="0"/>
          </a:p>
          <a:p>
            <a:r>
              <a:rPr lang="nl-NL" sz="1600" b="1" dirty="0" smtClean="0"/>
              <a:t>UITGAANDE DBI MET NAME NAAR VS, VK, LUXEMBURG  </a:t>
            </a:r>
            <a:endParaRPr lang="nl-NL" sz="1600" b="1" dirty="0"/>
          </a:p>
          <a:p>
            <a:endParaRPr lang="nl-NL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8223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343" y="212045"/>
            <a:ext cx="8352000" cy="561012"/>
          </a:xfrm>
        </p:spPr>
        <p:txBody>
          <a:bodyPr/>
          <a:lstStyle/>
          <a:p>
            <a:r>
              <a:rPr lang="nl-NL" sz="36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ONDERZOEK </a:t>
            </a:r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CPB (2)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966355"/>
            <a:ext cx="8373927" cy="5342369"/>
          </a:xfrm>
        </p:spPr>
        <p:txBody>
          <a:bodyPr/>
          <a:lstStyle/>
          <a:p>
            <a:r>
              <a:rPr lang="nl-NL" sz="1800" b="1" dirty="0"/>
              <a:t>UITGAANDE DBI NAAR BERMUDA (€ 100 MLD), SINGAPORE (€ 50 MLD.), HONG KONG (€ 50 MLD), </a:t>
            </a:r>
            <a:r>
              <a:rPr lang="nl-NL" sz="1800" b="1" dirty="0" smtClean="0"/>
              <a:t>KAAIMANEILANDEN </a:t>
            </a:r>
            <a:r>
              <a:rPr lang="nl-NL" sz="1800" b="1" dirty="0"/>
              <a:t>(€ 25 MLD)</a:t>
            </a:r>
          </a:p>
          <a:p>
            <a:endParaRPr lang="nl-NL" sz="1800" b="1" dirty="0"/>
          </a:p>
          <a:p>
            <a:r>
              <a:rPr lang="nl-NL" sz="1800" b="1" dirty="0"/>
              <a:t>INKOMENDE DBI VOORAL VANUIT: BERMUDA, KAAIMANEILANDEN, LUXEMBURG, BVI, </a:t>
            </a:r>
            <a:r>
              <a:rPr lang="nl-NL" sz="1800" b="1" dirty="0" smtClean="0"/>
              <a:t>CURAÇAO</a:t>
            </a:r>
            <a:endParaRPr lang="nl-NL" sz="1800" b="1" dirty="0"/>
          </a:p>
          <a:p>
            <a:endParaRPr lang="nl-NL" sz="1800" b="1" dirty="0"/>
          </a:p>
          <a:p>
            <a:r>
              <a:rPr lang="nl-NL" sz="1800" b="1" dirty="0" smtClean="0"/>
              <a:t>WERELDWIJDE </a:t>
            </a:r>
            <a:r>
              <a:rPr lang="nl-NL" sz="1800" b="1" dirty="0"/>
              <a:t>DBI-VOORRAAD: € 17 000 000 000 </a:t>
            </a:r>
            <a:r>
              <a:rPr lang="nl-NL" sz="1800" b="1" dirty="0" smtClean="0"/>
              <a:t>000</a:t>
            </a:r>
            <a:r>
              <a:rPr lang="nl-NL" sz="1800" b="1" dirty="0"/>
              <a:t/>
            </a:r>
            <a:br>
              <a:rPr lang="nl-NL" sz="1800" b="1" dirty="0"/>
            </a:br>
            <a:r>
              <a:rPr lang="nl-NL" sz="1800" b="1" dirty="0" smtClean="0"/>
              <a:t>- 14% inkomend in Nederland</a:t>
            </a:r>
            <a:br>
              <a:rPr lang="nl-NL" sz="1800" b="1" dirty="0" smtClean="0"/>
            </a:br>
            <a:r>
              <a:rPr lang="nl-NL" sz="1800" b="1" dirty="0" smtClean="0"/>
              <a:t>- 17% uitgaand uit Nederland </a:t>
            </a:r>
            <a:endParaRPr lang="nl-NL" sz="1800" b="1" dirty="0"/>
          </a:p>
          <a:p>
            <a:endParaRPr lang="nl-NL" sz="1800" b="1" dirty="0"/>
          </a:p>
          <a:p>
            <a:r>
              <a:rPr lang="nl-NL" sz="1800" b="1" dirty="0" smtClean="0"/>
              <a:t>ROYALTYSTROMEN VIA NEDERLAND</a:t>
            </a:r>
            <a:br>
              <a:rPr lang="nl-NL" sz="1800" b="1" dirty="0" smtClean="0"/>
            </a:br>
            <a:r>
              <a:rPr lang="nl-NL" sz="1800" b="1" dirty="0" smtClean="0"/>
              <a:t>- 2007-2001: verdubbeling</a:t>
            </a:r>
            <a:br>
              <a:rPr lang="nl-NL" sz="1800" b="1" dirty="0" smtClean="0"/>
            </a:br>
            <a:r>
              <a:rPr lang="nl-NL" sz="1800" b="1" dirty="0" smtClean="0"/>
              <a:t>- </a:t>
            </a:r>
            <a:r>
              <a:rPr lang="nl-NL" sz="1800" b="1" dirty="0" err="1" smtClean="0"/>
              <a:t>royalties</a:t>
            </a:r>
            <a:r>
              <a:rPr lang="nl-NL" sz="1800" b="1" dirty="0" smtClean="0"/>
              <a:t> als percentage van totale uitvoer van diensten in 2012: 22%</a:t>
            </a:r>
            <a:br>
              <a:rPr lang="nl-NL" sz="1800" b="1" dirty="0" smtClean="0"/>
            </a:br>
            <a:r>
              <a:rPr lang="nl-NL" sz="1800" b="1" dirty="0" smtClean="0"/>
              <a:t>- uitstroom uit Nederland vooral naar andere EU-lidstaten</a:t>
            </a:r>
            <a:br>
              <a:rPr lang="nl-NL" sz="1800" b="1" dirty="0" smtClean="0"/>
            </a:br>
            <a:r>
              <a:rPr lang="nl-NL" sz="1800" b="1" dirty="0" smtClean="0"/>
              <a:t>- naar Ierland: € 12 mld.</a:t>
            </a:r>
            <a:br>
              <a:rPr lang="nl-NL" sz="1800" b="1" dirty="0" smtClean="0"/>
            </a:br>
            <a:r>
              <a:rPr lang="nl-NL" sz="1800" b="1" dirty="0" smtClean="0"/>
              <a:t>- instroom vanuit Midden-Amerika: € 9,2 mld. (waarvan uit Bermuda </a:t>
            </a:r>
            <a:br>
              <a:rPr lang="nl-NL" sz="1800" b="1" dirty="0" smtClean="0"/>
            </a:br>
            <a:r>
              <a:rPr lang="nl-NL" sz="1800" b="1" dirty="0" smtClean="0"/>
              <a:t>  € 8,8 mld.)    </a:t>
            </a:r>
            <a:endParaRPr lang="nl-NL" sz="18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458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15" y="244702"/>
            <a:ext cx="8352000" cy="561012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ONDERZOEK IBFD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3" y="984465"/>
            <a:ext cx="8790708" cy="5185525"/>
          </a:xfrm>
        </p:spPr>
        <p:txBody>
          <a:bodyPr/>
          <a:lstStyle/>
          <a:p>
            <a:r>
              <a:rPr lang="nl-NL" sz="1600" b="1" dirty="0" smtClean="0"/>
              <a:t>VIJF LANDEN: BANGLADESH, FILIPPIJNEN, GHANA, OEGANDA, ZAMBIA</a:t>
            </a:r>
          </a:p>
          <a:p>
            <a:endParaRPr lang="nl-NL" sz="1600" b="1" dirty="0"/>
          </a:p>
          <a:p>
            <a:r>
              <a:rPr lang="nl-NL" sz="1600" b="1" dirty="0" smtClean="0"/>
              <a:t>DOEL ONDERZOEK: VERLIES BELASTINGOPBRENGSTEN DOOR VERDRAG</a:t>
            </a:r>
          </a:p>
          <a:p>
            <a:endParaRPr lang="nl-NL" sz="1600" b="1" dirty="0"/>
          </a:p>
          <a:p>
            <a:r>
              <a:rPr lang="nl-NL" sz="1600" b="1" dirty="0" smtClean="0"/>
              <a:t>REFERENTIES:</a:t>
            </a:r>
            <a:br>
              <a:rPr lang="nl-NL" sz="1600" b="1" dirty="0" smtClean="0"/>
            </a:br>
            <a:r>
              <a:rPr lang="nl-NL" sz="1600" b="1" dirty="0" smtClean="0"/>
              <a:t>- door ontwikkelingslanden met andere landen (9) gesloten verdragen: toetsing </a:t>
            </a:r>
            <a:br>
              <a:rPr lang="nl-NL" sz="1600" b="1" dirty="0" smtClean="0"/>
            </a:br>
            <a:r>
              <a:rPr lang="nl-NL" sz="1600" b="1" dirty="0" smtClean="0"/>
              <a:t>  bronheffingspercentages</a:t>
            </a:r>
            <a:br>
              <a:rPr lang="nl-NL" sz="1600" b="1" dirty="0" smtClean="0"/>
            </a:br>
            <a:r>
              <a:rPr lang="nl-NL" sz="1600" b="1" dirty="0" smtClean="0"/>
              <a:t>- aantal door ontwikkelingslanden gesloten verdragen </a:t>
            </a:r>
          </a:p>
          <a:p>
            <a:endParaRPr lang="nl-NL" sz="1600" b="1" dirty="0"/>
          </a:p>
          <a:p>
            <a:r>
              <a:rPr lang="nl-NL" sz="1600" b="1" dirty="0" smtClean="0"/>
              <a:t>CONCLUSIES</a:t>
            </a:r>
            <a:br>
              <a:rPr lang="nl-NL" sz="1600" b="1" dirty="0" smtClean="0"/>
            </a:br>
            <a:r>
              <a:rPr lang="nl-NL" sz="1600" b="1" dirty="0" smtClean="0"/>
              <a:t>- in verdragen met Nederland: geen lagere bronheffingspercentages</a:t>
            </a:r>
            <a:br>
              <a:rPr lang="nl-NL" sz="1600" b="1" dirty="0" smtClean="0"/>
            </a:br>
            <a:r>
              <a:rPr lang="nl-NL" sz="1600" b="1" dirty="0" smtClean="0"/>
              <a:t>- positie ontwikkelingslanden t.o.v. Mauritius en China veelal gunstiger dan t.o.v. </a:t>
            </a:r>
            <a:br>
              <a:rPr lang="nl-NL" sz="1600" b="1" dirty="0" smtClean="0"/>
            </a:br>
            <a:r>
              <a:rPr lang="nl-NL" sz="1600" b="1" dirty="0" smtClean="0"/>
              <a:t>  Nederland</a:t>
            </a:r>
            <a:br>
              <a:rPr lang="nl-NL" sz="1600" b="1" dirty="0" smtClean="0"/>
            </a:br>
            <a:r>
              <a:rPr lang="nl-NL" sz="1600" b="1" dirty="0" smtClean="0"/>
              <a:t>- doorgaans geen antimisbruikbepalingen</a:t>
            </a:r>
            <a:br>
              <a:rPr lang="nl-NL" sz="1600" b="1" dirty="0" smtClean="0"/>
            </a:br>
            <a:r>
              <a:rPr lang="nl-NL" sz="1600" b="1" dirty="0" smtClean="0"/>
              <a:t>- hulp bij sluiten verdragen is wenselijk</a:t>
            </a:r>
            <a:br>
              <a:rPr lang="nl-NL" sz="1600" b="1" dirty="0" smtClean="0"/>
            </a:br>
            <a:r>
              <a:rPr lang="nl-NL" sz="1600" b="1" dirty="0" smtClean="0"/>
              <a:t>- veel investeringen in ontwikkelingslanden door </a:t>
            </a:r>
            <a:r>
              <a:rPr lang="nl-NL" sz="1600" b="1" dirty="0" err="1" smtClean="0"/>
              <a:t>bfi’s</a:t>
            </a:r>
            <a:r>
              <a:rPr lang="nl-NL" sz="1600" b="1" dirty="0" smtClean="0"/>
              <a:t/>
            </a:r>
            <a:br>
              <a:rPr lang="nl-NL" sz="1600" b="1" dirty="0" smtClean="0"/>
            </a:br>
            <a:r>
              <a:rPr lang="nl-NL" sz="1600" b="1" dirty="0" smtClean="0"/>
              <a:t>- Nederland past in verdragen met ontwikkelingslanden veelal het ruimere v.i.-begrip toe</a:t>
            </a:r>
            <a:br>
              <a:rPr lang="nl-NL" sz="1600" b="1" dirty="0" smtClean="0"/>
            </a:br>
            <a:r>
              <a:rPr lang="nl-NL" sz="1600" b="1" dirty="0" smtClean="0"/>
              <a:t>- betekenis van </a:t>
            </a:r>
            <a:r>
              <a:rPr lang="nl-NL" sz="1600" b="1" dirty="0" err="1" smtClean="0"/>
              <a:t>bfi’s</a:t>
            </a:r>
            <a:r>
              <a:rPr lang="nl-NL" sz="1600" b="1" dirty="0" smtClean="0"/>
              <a:t> verschilt wel sterk per land</a:t>
            </a:r>
            <a:br>
              <a:rPr lang="nl-NL" sz="1600" b="1" dirty="0" smtClean="0"/>
            </a:br>
            <a:r>
              <a:rPr lang="nl-NL" sz="1600" b="1" dirty="0" smtClean="0"/>
              <a:t>- verdrag met Ghana heeft in sterke stroom </a:t>
            </a:r>
            <a:r>
              <a:rPr lang="nl-NL" sz="1600" b="1" dirty="0" err="1" smtClean="0"/>
              <a:t>dbi</a:t>
            </a:r>
            <a:r>
              <a:rPr lang="nl-NL" sz="1600" b="1" dirty="0" smtClean="0"/>
              <a:t> naar Ghana door </a:t>
            </a:r>
            <a:br>
              <a:rPr lang="nl-NL" sz="1600" b="1" dirty="0" smtClean="0"/>
            </a:br>
            <a:r>
              <a:rPr lang="nl-NL" sz="1600" b="1" dirty="0" smtClean="0"/>
              <a:t>  </a:t>
            </a:r>
            <a:r>
              <a:rPr lang="nl-NL" sz="1600" b="1" dirty="0" err="1" smtClean="0"/>
              <a:t>bfi’s</a:t>
            </a:r>
            <a:r>
              <a:rPr lang="nl-NL" sz="1600" b="1" dirty="0" smtClean="0"/>
              <a:t> opgeleverd  (van € 22 mln. naar € 2,2 mld.)</a:t>
            </a:r>
            <a:endParaRPr lang="nl-NL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785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842" y="0"/>
            <a:ext cx="8436273" cy="809673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ACTIEPLAN NEDERLAND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773" y="586344"/>
            <a:ext cx="8884227" cy="6402284"/>
          </a:xfrm>
        </p:spPr>
        <p:txBody>
          <a:bodyPr/>
          <a:lstStyle/>
          <a:p>
            <a:r>
              <a:rPr lang="nl-NL" sz="1600" b="1" dirty="0" smtClean="0"/>
              <a:t>VOORKEUR NEDERLAND: BINDENDE MAATREGELEN IN INTERNATIONAAL VERBAND</a:t>
            </a:r>
          </a:p>
          <a:p>
            <a:endParaRPr lang="nl-NL" sz="1600" b="1" dirty="0"/>
          </a:p>
          <a:p>
            <a:r>
              <a:rPr lang="nl-NL" sz="1600" b="1" dirty="0" smtClean="0"/>
              <a:t>UITGANGSPUNT NEDERLAND: HANDHAVING FISCAAL AANTREKKELIJK KLIMAAT VOOR INVESTERINGEN</a:t>
            </a:r>
          </a:p>
          <a:p>
            <a:endParaRPr lang="nl-NL" sz="1600" b="1" dirty="0"/>
          </a:p>
          <a:p>
            <a:r>
              <a:rPr lang="nl-NL" sz="1600" b="1" dirty="0" smtClean="0"/>
              <a:t>NEDERLANDSE SYSTEMATIEK STAAT NIET TER DISCUSSIE</a:t>
            </a:r>
          </a:p>
          <a:p>
            <a:endParaRPr lang="nl-NL" sz="1600" b="1" dirty="0"/>
          </a:p>
          <a:p>
            <a:r>
              <a:rPr lang="nl-NL" sz="1600" b="1" dirty="0" smtClean="0"/>
              <a:t>BENADERING 23 ONTWIKKELINGSLANDEN INZAKE OPNEMEN IN VERDRAGEN VAN ANTIMISBRUIKBEPALINGEN</a:t>
            </a:r>
          </a:p>
          <a:p>
            <a:endParaRPr lang="nl-NL" sz="1600" b="1" dirty="0"/>
          </a:p>
          <a:p>
            <a:r>
              <a:rPr lang="nl-NL" sz="1600" b="1" dirty="0" smtClean="0"/>
              <a:t>EXTRA HULP AAN BELASTINGDIENSTEN ONTWIKKELINGSLANDEN</a:t>
            </a:r>
          </a:p>
          <a:p>
            <a:endParaRPr lang="nl-NL" sz="1600" b="1" dirty="0"/>
          </a:p>
          <a:p>
            <a:r>
              <a:rPr lang="nl-NL" sz="1600" b="1" dirty="0" smtClean="0"/>
              <a:t>AANSCHERPING RULINGPRAKTIJK</a:t>
            </a:r>
            <a:br>
              <a:rPr lang="nl-NL" sz="1600" b="1" dirty="0" smtClean="0"/>
            </a:br>
            <a:r>
              <a:rPr lang="nl-NL" sz="1600" b="1" dirty="0" smtClean="0"/>
              <a:t>- voortaan ook voor vennootschappen die geen zekerheid vragen maar wel in-/uitgaande </a:t>
            </a:r>
            <a:br>
              <a:rPr lang="nl-NL" sz="1600" b="1" dirty="0" smtClean="0"/>
            </a:br>
            <a:r>
              <a:rPr lang="nl-NL" sz="1600" b="1" dirty="0" smtClean="0"/>
              <a:t>  interest-/royaltystromen hebben</a:t>
            </a:r>
            <a:br>
              <a:rPr lang="nl-NL" sz="1600" b="1" dirty="0" smtClean="0"/>
            </a:br>
            <a:r>
              <a:rPr lang="nl-NL" sz="1600" b="1" dirty="0" smtClean="0"/>
              <a:t>- vermelding in aangifte of vennootschappen aan eisen voldoen indien ze beroep doen </a:t>
            </a:r>
            <a:br>
              <a:rPr lang="nl-NL" sz="1600" b="1" dirty="0" smtClean="0"/>
            </a:br>
            <a:r>
              <a:rPr lang="nl-NL" sz="1600" b="1" dirty="0" smtClean="0"/>
              <a:t>  op verdrag</a:t>
            </a:r>
            <a:br>
              <a:rPr lang="nl-NL" sz="1600" b="1" dirty="0" smtClean="0"/>
            </a:br>
            <a:r>
              <a:rPr lang="nl-NL" sz="1600" b="1" dirty="0" smtClean="0"/>
              <a:t>- zo niet: spontane uitwisseling informatie door Nederland</a:t>
            </a:r>
            <a:br>
              <a:rPr lang="nl-NL" sz="1600" b="1" dirty="0" smtClean="0"/>
            </a:br>
            <a:r>
              <a:rPr lang="nl-NL" sz="1600" b="1" dirty="0" smtClean="0"/>
              <a:t>- info-uitwisseling inzake </a:t>
            </a:r>
            <a:r>
              <a:rPr lang="nl-NL" sz="1600" b="1" dirty="0" err="1" smtClean="0"/>
              <a:t>rulings</a:t>
            </a:r>
            <a:r>
              <a:rPr lang="nl-NL" sz="1600" b="1" dirty="0" smtClean="0"/>
              <a:t> van concerns die juist voldoen aan substance-eisen</a:t>
            </a:r>
          </a:p>
          <a:p>
            <a:endParaRPr lang="nl-NL" sz="1600" b="1" dirty="0" smtClean="0"/>
          </a:p>
          <a:p>
            <a:r>
              <a:rPr lang="nl-NL" sz="1600" b="1" dirty="0" smtClean="0"/>
              <a:t>EISEN AAN HOUDSTERVENNOOTSCHAPPEN</a:t>
            </a:r>
            <a:br>
              <a:rPr lang="nl-NL" sz="1600" b="1" dirty="0" smtClean="0"/>
            </a:br>
            <a:endParaRPr lang="nl-NL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7378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104178"/>
            <a:ext cx="8301685" cy="561012"/>
          </a:xfrm>
        </p:spPr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ACHTERGRONDEN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025" y="856507"/>
            <a:ext cx="8384318" cy="5311197"/>
          </a:xfrm>
        </p:spPr>
        <p:txBody>
          <a:bodyPr/>
          <a:lstStyle/>
          <a:p>
            <a:r>
              <a:rPr lang="nl-NL" sz="1600" b="1" dirty="0" smtClean="0"/>
              <a:t>ONTWIJKEN VAN BELASTINGEN</a:t>
            </a:r>
          </a:p>
          <a:p>
            <a:endParaRPr lang="nl-NL" sz="1600" b="1" dirty="0"/>
          </a:p>
          <a:p>
            <a:r>
              <a:rPr lang="nl-NL" sz="1600" b="1" dirty="0" smtClean="0"/>
              <a:t>SCHADELIJKE BELASTINGREGIMES/FISCALE FACILITEITEN</a:t>
            </a:r>
          </a:p>
          <a:p>
            <a:endParaRPr lang="nl-NL" sz="1600" b="1" dirty="0"/>
          </a:p>
          <a:p>
            <a:r>
              <a:rPr lang="nl-NL" sz="1600" b="1" dirty="0" smtClean="0"/>
              <a:t>LAGE TARIEVEN/BELASTINGPARADIJZEN</a:t>
            </a:r>
          </a:p>
          <a:p>
            <a:endParaRPr lang="nl-NL" sz="1600" b="1" dirty="0"/>
          </a:p>
          <a:p>
            <a:r>
              <a:rPr lang="nl-NL" sz="1600" b="1" dirty="0" smtClean="0"/>
              <a:t>TRANSFER PRICING</a:t>
            </a:r>
          </a:p>
          <a:p>
            <a:endParaRPr lang="nl-NL" sz="1600" b="1" dirty="0"/>
          </a:p>
          <a:p>
            <a:r>
              <a:rPr lang="nl-NL" sz="1600" b="1" dirty="0" smtClean="0"/>
              <a:t>BRIEVENBUSMAATSCHAPPIJEN/SUBSTANCE </a:t>
            </a:r>
          </a:p>
          <a:p>
            <a:endParaRPr lang="nl-NL" sz="1600" b="1" dirty="0"/>
          </a:p>
          <a:p>
            <a:r>
              <a:rPr lang="nl-NL" sz="1600" b="1" dirty="0" smtClean="0"/>
              <a:t>BEPERKTE INFORMATIE-UITWISSELING/BANKGEHEIM</a:t>
            </a:r>
          </a:p>
          <a:p>
            <a:endParaRPr lang="nl-NL" sz="1600" b="1" dirty="0"/>
          </a:p>
          <a:p>
            <a:r>
              <a:rPr lang="nl-NL" sz="1600" b="1" dirty="0" smtClean="0"/>
              <a:t>CONSTRUCTIES</a:t>
            </a:r>
          </a:p>
          <a:p>
            <a:endParaRPr lang="nl-NL" sz="1600" b="1" dirty="0"/>
          </a:p>
          <a:p>
            <a:r>
              <a:rPr lang="nl-NL" sz="1600" b="1" dirty="0" smtClean="0"/>
              <a:t>MISMATCHES TUSSEN LANDEN</a:t>
            </a:r>
          </a:p>
          <a:p>
            <a:endParaRPr lang="nl-NL" sz="1600" b="1" dirty="0"/>
          </a:p>
          <a:p>
            <a:r>
              <a:rPr lang="nl-NL" sz="1600" b="1" dirty="0" smtClean="0"/>
              <a:t>HYBRIDE ONDERNEMINGEN EN FINANCIERINGSVORMEN </a:t>
            </a:r>
          </a:p>
          <a:p>
            <a:endParaRPr lang="nl-NL" sz="1600" b="1" dirty="0"/>
          </a:p>
          <a:p>
            <a:r>
              <a:rPr lang="nl-NL" sz="1600" b="1" dirty="0" smtClean="0"/>
              <a:t>MISMATCHES TUSSEN VERDRAG – NATIONAAL RECHT </a:t>
            </a:r>
            <a:endParaRPr lang="nl-NL" sz="16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07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667625" cy="1143000"/>
          </a:xfrm>
        </p:spPr>
        <p:txBody>
          <a:bodyPr/>
          <a:lstStyle/>
          <a:p>
            <a:pPr>
              <a:defRPr/>
            </a:pPr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KERNONTWIKKELINGEN</a:t>
            </a:r>
            <a:r>
              <a:rPr lang="nl-NL" sz="3600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3600" dirty="0">
              <a:solidFill>
                <a:srgbClr val="00B05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4300" y="1303813"/>
            <a:ext cx="9029700" cy="4659745"/>
          </a:xfrm>
        </p:spPr>
        <p:txBody>
          <a:bodyPr/>
          <a:lstStyle/>
          <a:p>
            <a:pPr marL="446088" indent="-271463"/>
            <a:r>
              <a:rPr lang="nl-NL" sz="2000" b="1" dirty="0" smtClean="0"/>
              <a:t>EU: MEDEDELING INZAKE TEGENGAAN VAN FRAUDE EN ONTDUIKING, EU (DECEMBER 2012) </a:t>
            </a:r>
          </a:p>
          <a:p>
            <a:pPr marL="446088" indent="-271463"/>
            <a:endParaRPr lang="nl-NL" sz="2000" b="1" dirty="0" smtClean="0"/>
          </a:p>
          <a:p>
            <a:pPr marL="446088" indent="-271463"/>
            <a:r>
              <a:rPr lang="nl-NL" sz="2000" b="1" dirty="0" smtClean="0"/>
              <a:t>EU: TWEE AANBEVELINGEN (DECEMBER 2012)</a:t>
            </a:r>
          </a:p>
          <a:p>
            <a:pPr marL="446088" indent="-271463"/>
            <a:endParaRPr lang="nl-NL" sz="2000" b="1" dirty="0"/>
          </a:p>
          <a:p>
            <a:pPr marL="446088" indent="-271463"/>
            <a:r>
              <a:rPr lang="nl-NL" sz="2000" b="1" dirty="0" smtClean="0"/>
              <a:t>OESO: BEPS-REPORT (FEBRUARI 2013)</a:t>
            </a:r>
            <a:endParaRPr lang="nl-NL" sz="2000" b="1" dirty="0"/>
          </a:p>
          <a:p>
            <a:pPr marL="446088" indent="-271463"/>
            <a:endParaRPr lang="nl-NL" sz="2000" b="1" dirty="0" smtClean="0"/>
          </a:p>
          <a:p>
            <a:pPr marL="446088" indent="-271463"/>
            <a:r>
              <a:rPr lang="nl-NL" sz="2000" b="1" dirty="0" smtClean="0"/>
              <a:t>OESO: ACTION </a:t>
            </a:r>
            <a:r>
              <a:rPr lang="nl-NL" sz="2000" b="1" dirty="0"/>
              <a:t>PLAN ON BEPS + ACCORDERING G-20 (JULI </a:t>
            </a:r>
            <a:r>
              <a:rPr lang="nl-NL" sz="2000" b="1" dirty="0" smtClean="0"/>
              <a:t>2013)</a:t>
            </a:r>
          </a:p>
          <a:p>
            <a:pPr marL="446088" indent="-271463"/>
            <a:endParaRPr lang="nl-NL" sz="2000" b="1" dirty="0"/>
          </a:p>
          <a:p>
            <a:pPr marL="446088" indent="-271463"/>
            <a:r>
              <a:rPr lang="nl-NL" sz="2000" b="1" dirty="0" smtClean="0"/>
              <a:t>HFC/SEO</a:t>
            </a:r>
            <a:r>
              <a:rPr lang="nl-NL" sz="2000" b="1" dirty="0"/>
              <a:t>: RAPPORT BIJZONDERE FINANCIËLE INSTELLINGEN</a:t>
            </a:r>
          </a:p>
          <a:p>
            <a:pPr marL="446088" indent="-271463"/>
            <a:endParaRPr lang="nl-NL" sz="2000" b="1" dirty="0"/>
          </a:p>
          <a:p>
            <a:pPr marL="446088" indent="-271463"/>
            <a:r>
              <a:rPr lang="nl-NL" sz="2000" b="1" dirty="0" smtClean="0"/>
              <a:t>BUZA: RAPPORT BELASTINGVERDRAGEN ONTWIKKELINGSLANDEN</a:t>
            </a:r>
            <a:endParaRPr lang="nl-NL" sz="2000" b="1" dirty="0"/>
          </a:p>
          <a:p>
            <a:pPr marL="0" indent="0">
              <a:buNone/>
            </a:pPr>
            <a:endParaRPr lang="nl-NL" sz="2000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2141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86" y="115888"/>
            <a:ext cx="8904514" cy="684212"/>
          </a:xfrm>
        </p:spPr>
        <p:txBody>
          <a:bodyPr/>
          <a:lstStyle/>
          <a:p>
            <a:pPr>
              <a:defRPr/>
            </a:pPr>
            <a:r>
              <a:rPr lang="nl-NL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MEDEDELING EU (DECEMBER 2012)</a:t>
            </a:r>
            <a:endParaRPr lang="nl-NL" sz="32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293914" y="892629"/>
            <a:ext cx="8670699" cy="5046209"/>
          </a:xfrm>
        </p:spPr>
        <p:txBody>
          <a:bodyPr/>
          <a:lstStyle/>
          <a:p>
            <a:r>
              <a:rPr lang="nl-NL" sz="2000" b="1" dirty="0" smtClean="0"/>
              <a:t>BESTAANDE REGELINGEN VERSTERKEN</a:t>
            </a:r>
            <a:br>
              <a:rPr lang="nl-NL" sz="2000" b="1" dirty="0" smtClean="0"/>
            </a:br>
            <a:r>
              <a:rPr lang="nl-NL" sz="2000" b="1" dirty="0" smtClean="0"/>
              <a:t>- verbetering administratieve samenwerking tussen landen</a:t>
            </a:r>
            <a:br>
              <a:rPr lang="nl-NL" sz="2000" b="1" dirty="0" smtClean="0"/>
            </a:br>
            <a:r>
              <a:rPr lang="nl-NL" sz="2000" b="1" dirty="0" smtClean="0"/>
              <a:t>- versterken Spaartegoedenrichtlijn</a:t>
            </a:r>
            <a:br>
              <a:rPr lang="nl-NL" sz="2000" b="1" dirty="0" smtClean="0"/>
            </a:br>
            <a:r>
              <a:rPr lang="nl-NL" sz="2000" b="1" dirty="0" smtClean="0"/>
              <a:t>- diverse maatregelen inzake de btw: met name </a:t>
            </a:r>
            <a:r>
              <a:rPr lang="nl-NL" sz="2000" b="1" dirty="0" err="1" smtClean="0"/>
              <a:t>carousselfraude</a:t>
            </a:r>
            <a:endParaRPr lang="nl-NL" sz="2000" b="1" dirty="0" smtClean="0"/>
          </a:p>
          <a:p>
            <a:endParaRPr lang="nl-NL" sz="2000" b="1" dirty="0" smtClean="0"/>
          </a:p>
          <a:p>
            <a:r>
              <a:rPr lang="nl-NL" sz="2000" b="1" dirty="0" smtClean="0"/>
              <a:t>NIEUWE INITIATIEVEN</a:t>
            </a:r>
            <a:br>
              <a:rPr lang="nl-NL" sz="2000" b="1" dirty="0" smtClean="0"/>
            </a:br>
            <a:r>
              <a:rPr lang="nl-NL" sz="2000" b="1" dirty="0" smtClean="0"/>
              <a:t>- minimum standaard derden landen inzake </a:t>
            </a:r>
            <a:r>
              <a:rPr lang="nl-NL" sz="2000" b="1" dirty="0" err="1" smtClean="0"/>
              <a:t>good</a:t>
            </a:r>
            <a:r>
              <a:rPr lang="nl-NL" sz="2000" b="1" dirty="0" smtClean="0"/>
              <a:t> tax  </a:t>
            </a:r>
            <a:br>
              <a:rPr lang="nl-NL" sz="2000" b="1" dirty="0" smtClean="0"/>
            </a:br>
            <a:r>
              <a:rPr lang="nl-NL" sz="2000" b="1" dirty="0" smtClean="0"/>
              <a:t>  </a:t>
            </a:r>
            <a:r>
              <a:rPr lang="nl-NL" sz="2000" b="1" dirty="0" err="1" smtClean="0"/>
              <a:t>governance</a:t>
            </a:r>
            <a:r>
              <a:rPr lang="nl-NL" sz="2000" b="1" dirty="0" smtClean="0"/>
              <a:t> + </a:t>
            </a:r>
            <a:r>
              <a:rPr lang="nl-NL" sz="2000" b="1" u="sng" dirty="0" smtClean="0"/>
              <a:t>platform </a:t>
            </a:r>
            <a:r>
              <a:rPr lang="nl-NL" sz="2000" b="1" u="sng" dirty="0" err="1" smtClean="0"/>
              <a:t>good</a:t>
            </a:r>
            <a:r>
              <a:rPr lang="nl-NL" sz="2000" b="1" u="sng" dirty="0" smtClean="0"/>
              <a:t> tax </a:t>
            </a:r>
            <a:r>
              <a:rPr lang="nl-NL" sz="2000" b="1" u="sng" dirty="0" err="1" smtClean="0"/>
              <a:t>governance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- tegengaan van agressieve </a:t>
            </a:r>
            <a:r>
              <a:rPr lang="nl-NL" sz="2000" b="1" dirty="0" err="1" smtClean="0"/>
              <a:t>taxplanning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- herstel code of </a:t>
            </a:r>
            <a:r>
              <a:rPr lang="nl-NL" sz="2000" b="1" dirty="0" err="1" smtClean="0"/>
              <a:t>conduct</a:t>
            </a:r>
            <a:r>
              <a:rPr lang="nl-NL" sz="2000" b="1" dirty="0" smtClean="0"/>
              <a:t>: tegengaan schadelijke fiscale regimes </a:t>
            </a:r>
            <a:br>
              <a:rPr lang="nl-NL" sz="2000" b="1" dirty="0" smtClean="0"/>
            </a:br>
            <a:r>
              <a:rPr lang="nl-NL" sz="2000" b="1" dirty="0" smtClean="0"/>
              <a:t>- invoering tax </a:t>
            </a:r>
            <a:r>
              <a:rPr lang="nl-NL" sz="2000" b="1" dirty="0" err="1" smtClean="0"/>
              <a:t>identification</a:t>
            </a:r>
            <a:r>
              <a:rPr lang="nl-NL" sz="2000" b="1" dirty="0" smtClean="0"/>
              <a:t> nummer/</a:t>
            </a:r>
            <a:r>
              <a:rPr lang="nl-NL" sz="2000" b="1" u="sng" dirty="0" smtClean="0"/>
              <a:t>public </a:t>
            </a:r>
            <a:r>
              <a:rPr lang="nl-NL" sz="2000" b="1" u="sng" dirty="0" err="1" smtClean="0"/>
              <a:t>consultation</a:t>
            </a:r>
            <a:r>
              <a:rPr lang="nl-NL" sz="2000" b="1" dirty="0" smtClean="0"/>
              <a:t>  </a:t>
            </a:r>
          </a:p>
          <a:p>
            <a:endParaRPr lang="nl-NL" sz="2000" b="1" dirty="0" smtClean="0"/>
          </a:p>
          <a:p>
            <a:r>
              <a:rPr lang="nl-NL" sz="2000" b="1" dirty="0" smtClean="0"/>
              <a:t>TOEKOMSTIGE INITIATIEVEN</a:t>
            </a:r>
            <a:br>
              <a:rPr lang="nl-NL" sz="2000" b="1" dirty="0" smtClean="0"/>
            </a:br>
            <a:r>
              <a:rPr lang="nl-NL" sz="2000" b="1" dirty="0" smtClean="0"/>
              <a:t>- korte termijn</a:t>
            </a:r>
            <a:br>
              <a:rPr lang="nl-NL" sz="2000" b="1" dirty="0" smtClean="0"/>
            </a:br>
            <a:r>
              <a:rPr lang="nl-NL" sz="2000" b="1" dirty="0" smtClean="0"/>
              <a:t>- middellange termijn</a:t>
            </a:r>
            <a:br>
              <a:rPr lang="nl-NL" sz="2000" b="1" dirty="0" smtClean="0"/>
            </a:br>
            <a:r>
              <a:rPr lang="nl-NL" sz="2000" b="1" dirty="0" smtClean="0"/>
              <a:t>- lange termijn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6620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0" y="115888"/>
            <a:ext cx="8817429" cy="792162"/>
          </a:xfrm>
        </p:spPr>
        <p:txBody>
          <a:bodyPr/>
          <a:lstStyle/>
          <a:p>
            <a:pPr>
              <a:defRPr/>
            </a:pPr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EU: AANBEVELINGEN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48392" y="1163287"/>
            <a:ext cx="8694449" cy="5085113"/>
          </a:xfrm>
        </p:spPr>
        <p:txBody>
          <a:bodyPr/>
          <a:lstStyle/>
          <a:p>
            <a:pPr eaLnBrk="1" hangingPunct="1"/>
            <a:r>
              <a:rPr lang="en-US" sz="2000" b="1" dirty="0" smtClean="0"/>
              <a:t>MAATREGELEN TER VOORKOMING VAN DUBBELE NON- BELASTING: GEEN VOORKOMING VAN DUBBELE BELASTING INDIEN ANDERE LAND NIET HEFT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dirty="0" smtClean="0"/>
              <a:t>OPNEMEN VAN ANTIMISBRUIKBEPALINGEN IN VERDRAGEN</a:t>
            </a:r>
          </a:p>
          <a:p>
            <a:pPr eaLnBrk="1" hangingPunct="1"/>
            <a:endParaRPr lang="en-US" sz="2000" b="1" dirty="0" smtClean="0"/>
          </a:p>
          <a:p>
            <a:r>
              <a:rPr lang="en-US" sz="2000" b="1" dirty="0"/>
              <a:t>VERSTERKING AUTOMATISCHE INFORMATIE-UITWISSELING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dirty="0" smtClean="0"/>
              <a:t>MINIMUM EISEN AAN FISCALE STELSELS NIET-EU-LANDEN</a:t>
            </a:r>
          </a:p>
          <a:p>
            <a:pPr eaLnBrk="1" hangingPunct="1"/>
            <a:endParaRPr lang="en-US" sz="2000" b="1" dirty="0"/>
          </a:p>
          <a:p>
            <a:pPr eaLnBrk="1" hangingPunct="1"/>
            <a:r>
              <a:rPr lang="en-US" sz="2000" b="1" dirty="0" smtClean="0"/>
              <a:t>ALLEEN VERDRAGEN MET DERDE LANDEN INDIEN FISCALE STELSELS VAN DIE LANDEN KWALIFICEREN</a:t>
            </a:r>
          </a:p>
          <a:p>
            <a:pPr eaLnBrk="1" hangingPunct="1"/>
            <a:endParaRPr lang="en-US" sz="2000" b="1" dirty="0"/>
          </a:p>
          <a:p>
            <a:endParaRPr lang="nl-NL" b="1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4623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ACTIEPLAN OESO (1)</a:t>
            </a:r>
            <a:endParaRPr lang="nl-NL" sz="3600" dirty="0">
              <a:solidFill>
                <a:schemeClr val="accent2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64" y="1309255"/>
            <a:ext cx="8603672" cy="4999469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nl-NL" sz="2000" b="1" dirty="0" smtClean="0"/>
              <a:t>AANPASSEN VAN FISCALE SYSTEMEN AAN DE ONTWIKKELINGEN IN DE DIGITALE ECONOMIE</a:t>
            </a:r>
            <a:br>
              <a:rPr lang="nl-NL" sz="2000" b="1" dirty="0" smtClean="0"/>
            </a:br>
            <a:endParaRPr lang="nl-NL" sz="2000" b="1" dirty="0" smtClean="0"/>
          </a:p>
          <a:p>
            <a:pPr marL="457200" indent="-457200">
              <a:buAutoNum type="arabicPeriod"/>
            </a:pPr>
            <a:r>
              <a:rPr lang="nl-NL" sz="2000" b="1" dirty="0" smtClean="0"/>
              <a:t>NEUTRALISEREN VAN FISCALE MISMATCHES DOOR HYBRIDE ENTITEITEN EN FINANCIERINGSVORMEN</a:t>
            </a:r>
            <a:br>
              <a:rPr lang="nl-NL" sz="2000" b="1" dirty="0" smtClean="0"/>
            </a:br>
            <a:endParaRPr lang="nl-NL" sz="2000" b="1" dirty="0" smtClean="0"/>
          </a:p>
          <a:p>
            <a:pPr marL="457200" indent="-457200">
              <a:buAutoNum type="arabicPeriod"/>
            </a:pPr>
            <a:r>
              <a:rPr lang="nl-NL" sz="2000" b="1" dirty="0" smtClean="0"/>
              <a:t>VERSTERKEN, ONTWIKKELEN EN COÖRDINEREN VAN EEN ZOGENOEMDE CONTROLLED FOREIGN COMPANY (CFC)-BELEID</a:t>
            </a:r>
          </a:p>
          <a:p>
            <a:pPr marL="457200" indent="-457200">
              <a:buAutoNum type="arabicPeriod"/>
            </a:pPr>
            <a:endParaRPr lang="nl-NL" sz="2000" b="1" dirty="0"/>
          </a:p>
          <a:p>
            <a:pPr marL="457200" indent="-457200">
              <a:buAutoNum type="arabicPeriod"/>
            </a:pPr>
            <a:r>
              <a:rPr lang="nl-NL" sz="2000" b="1" dirty="0"/>
              <a:t>TEGENGAAN VAN DE UITHOLLING VAN DE BELASTINGGRONDSLAG DIE PLAATSVINDT DOOR RENTEAFTREK EN ANDERE FINANCIËLE </a:t>
            </a:r>
            <a:r>
              <a:rPr lang="nl-NL" sz="2000" b="1" dirty="0" smtClean="0"/>
              <a:t>BETALINGEN</a:t>
            </a:r>
            <a:r>
              <a:rPr lang="nl-NL" sz="2000" b="1" dirty="0"/>
              <a:t/>
            </a:r>
            <a:br>
              <a:rPr lang="nl-NL" sz="2000" b="1" dirty="0"/>
            </a:br>
            <a:r>
              <a:rPr lang="nl-NL" sz="2000" b="1" dirty="0" smtClean="0"/>
              <a:t/>
            </a:r>
            <a:br>
              <a:rPr lang="nl-NL" sz="2000" b="1" dirty="0" smtClean="0"/>
            </a:br>
            <a:endParaRPr lang="nl-NL" sz="2000" b="1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733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ACTIEPLAN OESO (2)</a:t>
            </a:r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4" y="1537855"/>
            <a:ext cx="8342755" cy="4770869"/>
          </a:xfrm>
        </p:spPr>
        <p:txBody>
          <a:bodyPr/>
          <a:lstStyle/>
          <a:p>
            <a:pPr marL="0" indent="0">
              <a:buNone/>
            </a:pPr>
            <a:r>
              <a:rPr lang="nl-NL" sz="2000" b="1" dirty="0" smtClean="0"/>
              <a:t>5.  VERBIEDEN VAN SCHADELIJKE BELASTINGSTELSELS VAN </a:t>
            </a:r>
            <a:br>
              <a:rPr lang="nl-NL" sz="2000" b="1" dirty="0" smtClean="0"/>
            </a:br>
            <a:r>
              <a:rPr lang="nl-NL" sz="2000" b="1" dirty="0" smtClean="0"/>
              <a:t>      LANDEN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pPr marL="0" indent="0">
              <a:buNone/>
            </a:pPr>
            <a:r>
              <a:rPr lang="nl-NL" sz="2000" b="1" dirty="0" smtClean="0"/>
              <a:t>6</a:t>
            </a:r>
            <a:r>
              <a:rPr lang="nl-NL" sz="2000" b="1" dirty="0"/>
              <a:t>. </a:t>
            </a:r>
            <a:r>
              <a:rPr lang="nl-NL" sz="2000" b="1" dirty="0" smtClean="0"/>
              <a:t>  VOORKOMEN </a:t>
            </a:r>
            <a:r>
              <a:rPr lang="nl-NL" sz="2000" b="1" dirty="0"/>
              <a:t>VAN MISBRUIK VAN </a:t>
            </a:r>
            <a:r>
              <a:rPr lang="nl-NL" sz="2000" b="1" dirty="0" smtClean="0"/>
              <a:t>BELASTINGVERDRAGEN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pPr marL="0" indent="0">
              <a:buNone/>
            </a:pPr>
            <a:r>
              <a:rPr lang="nl-NL" sz="2000" b="1" dirty="0" smtClean="0"/>
              <a:t>7</a:t>
            </a:r>
            <a:r>
              <a:rPr lang="nl-NL" sz="2000" b="1" dirty="0"/>
              <a:t>. </a:t>
            </a:r>
            <a:r>
              <a:rPr lang="nl-NL" sz="2000" b="1" dirty="0" smtClean="0"/>
              <a:t>  VOORKOMEN </a:t>
            </a:r>
            <a:r>
              <a:rPr lang="nl-NL" sz="2000" b="1" dirty="0"/>
              <a:t>VAN KUNSTMATIGE CONSTRUCTIES MET VASTE </a:t>
            </a:r>
            <a:r>
              <a:rPr lang="nl-NL" sz="2000" b="1" dirty="0" smtClean="0"/>
              <a:t>  </a:t>
            </a:r>
            <a:br>
              <a:rPr lang="nl-NL" sz="2000" b="1" dirty="0" smtClean="0"/>
            </a:br>
            <a:r>
              <a:rPr lang="nl-NL" sz="2000" b="1" dirty="0" smtClean="0"/>
              <a:t>      INRICHTINGEN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pPr marL="0" indent="0">
              <a:buNone/>
            </a:pPr>
            <a:r>
              <a:rPr lang="nl-NL" sz="2000" b="1" dirty="0" smtClean="0"/>
              <a:t>8</a:t>
            </a:r>
            <a:r>
              <a:rPr lang="nl-NL" sz="2000" b="1" dirty="0"/>
              <a:t>. </a:t>
            </a:r>
            <a:r>
              <a:rPr lang="nl-NL" sz="2000" b="1" dirty="0" smtClean="0"/>
              <a:t>  AFSTEMMEN </a:t>
            </a:r>
            <a:r>
              <a:rPr lang="nl-NL" sz="2000" b="1" dirty="0"/>
              <a:t>VAN TRANSFERPRICINGREGELS OP REËLE, 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      ECONOMISCHE </a:t>
            </a:r>
            <a:r>
              <a:rPr lang="nl-NL" sz="2000" b="1" dirty="0"/>
              <a:t>GOEDEREN- EN </a:t>
            </a:r>
            <a:r>
              <a:rPr lang="nl-NL" sz="2000" b="1" dirty="0" smtClean="0"/>
              <a:t>DIENSTENSTROMEN</a:t>
            </a:r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9. </a:t>
            </a:r>
            <a:r>
              <a:rPr lang="nl-NL" sz="2000" b="1" dirty="0" smtClean="0"/>
              <a:t>  GESTRUCTUREERD </a:t>
            </a:r>
            <a:r>
              <a:rPr lang="nl-NL" sz="2000" b="1" dirty="0"/>
              <a:t>VERZAMELEN VAN INFORMATIE OVER 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      BEPS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2121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ACTIEPLAN OESO (3)</a:t>
            </a:r>
            <a:endParaRPr lang="nl-N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418" y="1436914"/>
            <a:ext cx="8405101" cy="4913374"/>
          </a:xfrm>
        </p:spPr>
        <p:txBody>
          <a:bodyPr/>
          <a:lstStyle/>
          <a:p>
            <a:pPr marL="533400" indent="-533400">
              <a:buNone/>
            </a:pPr>
            <a:r>
              <a:rPr lang="nl-NL" sz="2000" b="1" dirty="0" smtClean="0"/>
              <a:t>10</a:t>
            </a:r>
            <a:r>
              <a:rPr lang="nl-NL" sz="2000" b="1" dirty="0"/>
              <a:t>. </a:t>
            </a:r>
            <a:r>
              <a:rPr lang="nl-NL" sz="2000" b="1" dirty="0" smtClean="0"/>
              <a:t>  OPENBAAR </a:t>
            </a:r>
            <a:r>
              <a:rPr lang="nl-NL" sz="2000" b="1" dirty="0"/>
              <a:t>MAKEN VAN AGRESSIEVE TAX </a:t>
            </a:r>
            <a:r>
              <a:rPr lang="nl-NL" sz="2000" b="1" dirty="0" smtClean="0"/>
              <a:t>PLANNINGEN  </a:t>
            </a:r>
            <a:br>
              <a:rPr lang="nl-NL" sz="2000" b="1" dirty="0" smtClean="0"/>
            </a:br>
            <a:r>
              <a:rPr lang="nl-NL" sz="2000" b="1" dirty="0" smtClean="0"/>
              <a:t> DOOR BEDRIJVEN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11. </a:t>
            </a:r>
            <a:r>
              <a:rPr lang="nl-NL" sz="2000" b="1" dirty="0" smtClean="0"/>
              <a:t>  VERBETEREN </a:t>
            </a:r>
            <a:r>
              <a:rPr lang="nl-NL" sz="2000" b="1" dirty="0"/>
              <a:t>VAN MECHANISMEN DIE </a:t>
            </a:r>
            <a:r>
              <a:rPr lang="nl-NL" sz="2000" b="1" dirty="0" smtClean="0"/>
              <a:t>GESCHILLEN OVER </a:t>
            </a:r>
            <a:br>
              <a:rPr lang="nl-NL" sz="2000" b="1" dirty="0" smtClean="0"/>
            </a:br>
            <a:r>
              <a:rPr lang="nl-NL" sz="2000" b="1" dirty="0" smtClean="0"/>
              <a:t>        FISCALE </a:t>
            </a:r>
            <a:r>
              <a:rPr lang="nl-NL" sz="2000" b="1" dirty="0"/>
              <a:t>KWESTIES </a:t>
            </a:r>
            <a:r>
              <a:rPr lang="nl-NL" sz="2000" b="1" dirty="0" smtClean="0"/>
              <a:t>OPLOSSEN</a:t>
            </a:r>
            <a:r>
              <a:rPr lang="nl-NL" sz="2000" b="1" dirty="0"/>
              <a:t/>
            </a:r>
            <a:br>
              <a:rPr lang="nl-NL" sz="2000" b="1" dirty="0"/>
            </a:br>
            <a:endParaRPr lang="nl-NL" sz="2000" b="1" dirty="0" smtClean="0"/>
          </a:p>
          <a:p>
            <a:pPr marL="0" indent="0">
              <a:buNone/>
            </a:pPr>
            <a:endParaRPr lang="nl-NL" sz="2000" b="1" dirty="0"/>
          </a:p>
          <a:p>
            <a:pPr marL="0" indent="0">
              <a:buNone/>
            </a:pPr>
            <a:r>
              <a:rPr lang="nl-NL" sz="2000" b="1" dirty="0"/>
              <a:t>12. </a:t>
            </a:r>
            <a:r>
              <a:rPr lang="nl-NL" sz="2000" b="1" dirty="0" smtClean="0"/>
              <a:t>  ONTWIKKELEN </a:t>
            </a:r>
            <a:r>
              <a:rPr lang="nl-NL" sz="2000" b="1" dirty="0"/>
              <a:t>VAN EEN MULTILATERAAL INSTRUMENT DAT </a:t>
            </a:r>
            <a:r>
              <a:rPr lang="nl-NL" sz="2000" b="1" dirty="0" smtClean="0"/>
              <a:t/>
            </a:r>
            <a:br>
              <a:rPr lang="nl-NL" sz="2000" b="1" dirty="0" smtClean="0"/>
            </a:br>
            <a:r>
              <a:rPr lang="nl-NL" sz="2000" b="1" dirty="0" smtClean="0"/>
              <a:t>        OP </a:t>
            </a:r>
            <a:r>
              <a:rPr lang="nl-NL" sz="2000" b="1" dirty="0"/>
              <a:t>EEN SOORT COLLECTIEVE WIJZE </a:t>
            </a:r>
            <a:r>
              <a:rPr lang="nl-NL" sz="2000" b="1" dirty="0" smtClean="0"/>
              <a:t>VERDRAGEN KAN      </a:t>
            </a:r>
            <a:br>
              <a:rPr lang="nl-NL" sz="2000" b="1" dirty="0" smtClean="0"/>
            </a:br>
            <a:r>
              <a:rPr lang="nl-NL" sz="2000" b="1" dirty="0" smtClean="0"/>
              <a:t>        WIJZIGEN </a:t>
            </a:r>
            <a:endParaRPr lang="nl-NL" sz="2000" b="1" dirty="0"/>
          </a:p>
          <a:p>
            <a:endParaRPr lang="nl-NL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366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26" y="331788"/>
            <a:ext cx="8946573" cy="561012"/>
          </a:xfrm>
        </p:spPr>
        <p:txBody>
          <a:bodyPr/>
          <a:lstStyle/>
          <a:p>
            <a:r>
              <a:rPr lang="nl-NL" sz="3200" dirty="0" smtClean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 INFORMATIE-UITWISSELING OESO (JULI) </a:t>
            </a:r>
            <a:endParaRPr lang="nl-NL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" y="1797627"/>
            <a:ext cx="8342755" cy="4511096"/>
          </a:xfrm>
        </p:spPr>
        <p:txBody>
          <a:bodyPr/>
          <a:lstStyle/>
          <a:p>
            <a:r>
              <a:rPr lang="nl-NL" sz="2000" b="1" dirty="0" smtClean="0"/>
              <a:t>VOORTGANG INVENTARISATIE BELASTINGVERDRAGEN INZAKE   </a:t>
            </a:r>
            <a:br>
              <a:rPr lang="nl-NL" sz="2000" b="1" dirty="0" smtClean="0"/>
            </a:br>
            <a:r>
              <a:rPr lang="nl-NL" sz="2000" b="1" dirty="0" smtClean="0"/>
              <a:t> INFORMATIE-UITWISSELING (VERDRAGEN ASSESSMENT)</a:t>
            </a:r>
          </a:p>
          <a:p>
            <a:endParaRPr lang="nl-NL" sz="2000" b="1" dirty="0"/>
          </a:p>
          <a:p>
            <a:r>
              <a:rPr lang="nl-NL" sz="2000" b="1" dirty="0" smtClean="0"/>
              <a:t>2 FASEN</a:t>
            </a:r>
          </a:p>
          <a:p>
            <a:endParaRPr lang="nl-NL" sz="2000" b="1" dirty="0" smtClean="0"/>
          </a:p>
          <a:p>
            <a:r>
              <a:rPr lang="nl-NL" sz="2000" b="1" dirty="0" smtClean="0"/>
              <a:t>100 PEERREVIEWS AFGEROND</a:t>
            </a:r>
          </a:p>
          <a:p>
            <a:pPr marL="0" indent="0">
              <a:buNone/>
            </a:pPr>
            <a:endParaRPr lang="nl-NL" sz="2000" b="1" dirty="0" smtClean="0"/>
          </a:p>
          <a:p>
            <a:r>
              <a:rPr lang="nl-NL" sz="2000" b="1" dirty="0" smtClean="0"/>
              <a:t>600 AANBEVELINGEN TOT VERBETERING SINDS 2009</a:t>
            </a:r>
          </a:p>
          <a:p>
            <a:endParaRPr lang="nl-NL" sz="2000" b="1" dirty="0" smtClean="0"/>
          </a:p>
          <a:p>
            <a:r>
              <a:rPr lang="nl-NL" sz="2000" b="1" dirty="0" smtClean="0"/>
              <a:t>300 AANBEVELINGEN ZIJN OPGEVOLGD</a:t>
            </a:r>
          </a:p>
          <a:p>
            <a:endParaRPr lang="nl-NL" sz="2000" b="1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interexpo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3EB412-ADD0-4785-835D-74F14F7EE1C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6229" y="5814307"/>
            <a:ext cx="1915886" cy="71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950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ujR8xr_kepc3nX1kAG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kP1SGV7Ee5eorQ8Ey2Y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ujR8xr_kepc3nX1kAGW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kP1SGV7Ee5eorQ8Ey2Y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ujR8xr_kepc3nX1kAGW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wMSIXY0UmWl5DNrZSRj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kP1SGV7Ee5eorQ8Ey2Y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ujR8xr_kepc3nX1kAGW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kP1SGV7Ee5eorQ8Ey2Y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uujR8xr_kepc3nX1kAGW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_D1l58mGUeff0LM1UB5.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EmJqhpQkmqavyFI0MgM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wIu0xjEnkWF4SFbb9laU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JBe9L1IEGfo1A1Qh1C6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ZHmwOGoS0O61ddaH_aOk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jkP1SGV7Ee5eorQ8Ey2YQ"/>
</p:tagLst>
</file>

<file path=ppt/theme/theme1.xml><?xml version="1.0" encoding="utf-8"?>
<a:theme xmlns:a="http://schemas.openxmlformats.org/drawingml/2006/main" name="blank">
  <a:themeElements>
    <a:clrScheme name="Custom 1">
      <a:dk1>
        <a:srgbClr val="002776"/>
      </a:dk1>
      <a:lt1>
        <a:srgbClr val="FFFFFF"/>
      </a:lt1>
      <a:dk2>
        <a:srgbClr val="002776"/>
      </a:dk2>
      <a:lt2>
        <a:srgbClr val="FFFFFF"/>
      </a:lt2>
      <a:accent1>
        <a:srgbClr val="00A1DE"/>
      </a:accent1>
      <a:accent2>
        <a:srgbClr val="92D400"/>
      </a:accent2>
      <a:accent3>
        <a:srgbClr val="72C7E7"/>
      </a:accent3>
      <a:accent4>
        <a:srgbClr val="3C8A2E"/>
      </a:accent4>
      <a:accent5>
        <a:srgbClr val="002776"/>
      </a:accent5>
      <a:accent6>
        <a:srgbClr val="C9DD03"/>
      </a:accent6>
      <a:hlink>
        <a:srgbClr val="00A1DE"/>
      </a:hlink>
      <a:folHlink>
        <a:srgbClr val="72C7E7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lIns="36000" tIns="36000" rIns="36000" bIns="36000" rtlCol="0" anchor="ctr"/>
      <a:lstStyle>
        <a:defPPr algn="ctr">
          <a:defRPr sz="1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44</TotalTime>
  <Words>417</Words>
  <Application>Microsoft Office PowerPoint</Application>
  <PresentationFormat>On-screen Show (4:3)</PresentationFormat>
  <Paragraphs>191</Paragraphs>
  <Slides>15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blank</vt:lpstr>
      <vt:lpstr>think-cell Slide</vt:lpstr>
      <vt:lpstr>    BELASTING-  PARADIJZEN ONDER   VUUR </vt:lpstr>
      <vt:lpstr>ACHTERGRONDEN</vt:lpstr>
      <vt:lpstr>KERNONTWIKKELINGEN </vt:lpstr>
      <vt:lpstr>MEDEDELING EU (DECEMBER 2012)</vt:lpstr>
      <vt:lpstr>EU: AANBEVELINGEN</vt:lpstr>
      <vt:lpstr>ACTIEPLAN OESO (1)</vt:lpstr>
      <vt:lpstr>ACTIEPLAN OESO (2)</vt:lpstr>
      <vt:lpstr>ACTIEPLAN OESO (3)</vt:lpstr>
      <vt:lpstr>PROJECT INFORMATIE-UITWISSELING OESO (JULI) </vt:lpstr>
      <vt:lpstr>POSITIE NEDERLAND</vt:lpstr>
      <vt:lpstr>ONDERZOEK SEO/HFC</vt:lpstr>
      <vt:lpstr>ONDERZOEK CPB (1)</vt:lpstr>
      <vt:lpstr>ONDERZOEK CPB (2)</vt:lpstr>
      <vt:lpstr>ONDERZOEK IBFD</vt:lpstr>
      <vt:lpstr>ACTIEPLAN NEDERLAND</vt:lpstr>
    </vt:vector>
  </TitlesOfParts>
  <Company>Deloitte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ONTWIKKELINGEN     IN DE EU/OESO</dc:title>
  <dc:creator>Kavelaars, Peter (NL - Rotterdam)</dc:creator>
  <cp:lastModifiedBy>Tanja</cp:lastModifiedBy>
  <cp:revision>9</cp:revision>
  <dcterms:created xsi:type="dcterms:W3CDTF">2013-11-07T07:54:53Z</dcterms:created>
  <dcterms:modified xsi:type="dcterms:W3CDTF">2013-11-27T14:33:49Z</dcterms:modified>
</cp:coreProperties>
</file>